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296" r:id="rId3"/>
    <p:sldId id="270" r:id="rId4"/>
    <p:sldId id="266" r:id="rId5"/>
    <p:sldId id="267" r:id="rId6"/>
    <p:sldId id="268" r:id="rId7"/>
    <p:sldId id="269" r:id="rId8"/>
    <p:sldId id="277" r:id="rId9"/>
    <p:sldId id="311" r:id="rId10"/>
    <p:sldId id="310" r:id="rId11"/>
    <p:sldId id="312" r:id="rId12"/>
    <p:sldId id="273" r:id="rId13"/>
    <p:sldId id="274" r:id="rId14"/>
    <p:sldId id="304" r:id="rId15"/>
    <p:sldId id="309" r:id="rId16"/>
    <p:sldId id="281" r:id="rId17"/>
    <p:sldId id="305" r:id="rId18"/>
    <p:sldId id="297" r:id="rId19"/>
    <p:sldId id="272" r:id="rId20"/>
    <p:sldId id="299" r:id="rId21"/>
    <p:sldId id="306" r:id="rId22"/>
    <p:sldId id="300" r:id="rId23"/>
    <p:sldId id="303" r:id="rId24"/>
    <p:sldId id="308" r:id="rId25"/>
    <p:sldId id="289" r:id="rId26"/>
    <p:sldId id="290" r:id="rId27"/>
    <p:sldId id="307" r:id="rId28"/>
    <p:sldId id="291" r:id="rId29"/>
    <p:sldId id="265" r:id="rId30"/>
    <p:sldId id="263" r:id="rId31"/>
    <p:sldId id="288" r:id="rId32"/>
    <p:sldId id="285" r:id="rId33"/>
    <p:sldId id="284" r:id="rId34"/>
    <p:sldId id="292" r:id="rId35"/>
    <p:sldId id="293" r:id="rId36"/>
    <p:sldId id="294" r:id="rId37"/>
    <p:sldId id="257" r:id="rId38"/>
    <p:sldId id="260" r:id="rId39"/>
    <p:sldId id="259" r:id="rId40"/>
    <p:sldId id="261" r:id="rId41"/>
    <p:sldId id="262" r:id="rId42"/>
    <p:sldId id="282" r:id="rId43"/>
    <p:sldId id="286" r:id="rId44"/>
    <p:sldId id="287" r:id="rId45"/>
    <p:sldId id="275" r:id="rId46"/>
    <p:sldId id="276" r:id="rId47"/>
    <p:sldId id="283" r:id="rId48"/>
    <p:sldId id="278" r:id="rId49"/>
    <p:sldId id="279" r:id="rId50"/>
    <p:sldId id="280" r:id="rId51"/>
    <p:sldId id="298" r:id="rId52"/>
    <p:sldId id="271" r:id="rId53"/>
    <p:sldId id="295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CURE</a:t>
            </a:r>
            <a:r>
              <a:rPr lang="en-US" baseline="0"/>
              <a:t> RATE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37.5</c:v>
                </c:pt>
                <c:pt idx="3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814976"/>
        <c:axId val="195815368"/>
      </c:lineChart>
      <c:catAx>
        <c:axId val="195814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815368"/>
        <c:crosses val="autoZero"/>
        <c:auto val="1"/>
        <c:lblAlgn val="ctr"/>
        <c:lblOffset val="100"/>
        <c:noMultiLvlLbl val="0"/>
      </c:catAx>
      <c:valAx>
        <c:axId val="195815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SURVIVAL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Sheet2!$A$1:$A$6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</c:numCache>
            </c:numRef>
          </c:xVal>
          <c:yVal>
            <c:numRef>
              <c:f>Sheet2!$B$1:$B$6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60</c:v>
                </c:pt>
                <c:pt idx="3">
                  <c:v>20</c:v>
                </c:pt>
                <c:pt idx="4">
                  <c:v>5</c:v>
                </c:pt>
                <c:pt idx="5">
                  <c:v>1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Sheet2!$A$1:$A$6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</c:numCache>
            </c:numRef>
          </c:xVal>
          <c:yVal>
            <c:numRef>
              <c:f>Sheet2!$C$1:$C$6</c:f>
              <c:numCache>
                <c:formatCode>General</c:formatCode>
                <c:ptCount val="6"/>
                <c:pt idx="0">
                  <c:v>100</c:v>
                </c:pt>
                <c:pt idx="1">
                  <c:v>45</c:v>
                </c:pt>
                <c:pt idx="2">
                  <c:v>30</c:v>
                </c:pt>
                <c:pt idx="3">
                  <c:v>10</c:v>
                </c:pt>
                <c:pt idx="4">
                  <c:v>2.5</c:v>
                </c:pt>
                <c:pt idx="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54744"/>
        <c:axId val="162355600"/>
      </c:scatterChart>
      <c:valAx>
        <c:axId val="162354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5600"/>
        <c:crosses val="autoZero"/>
        <c:crossBetween val="midCat"/>
      </c:valAx>
      <c:valAx>
        <c:axId val="162355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4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F4C81-A01A-44B4-9207-BC6ED869223F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FCD6DA-31A7-4FAF-B04B-00DF6CA0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F65E-B355-466F-84E2-EF1AD958F41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B78BB-A4AE-407D-B776-2B9F93F5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Statistics 103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Monday, July 10, 2017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7133331" cy="63093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74" y="1949132"/>
            <a:ext cx="3138765" cy="686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3617" y="5379720"/>
            <a:ext cx="3138765" cy="3307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" y="3718560"/>
            <a:ext cx="68427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" y="3886200"/>
            <a:ext cx="6827520" cy="6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" y="4053840"/>
            <a:ext cx="355092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5800" y="1264920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K-M PLOT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2720" y="6537960"/>
            <a:ext cx="3352800" cy="32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996440" y="1949132"/>
            <a:ext cx="435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65520" y="2164080"/>
            <a:ext cx="96012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" y="2346960"/>
            <a:ext cx="681228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" y="2514600"/>
            <a:ext cx="179832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302239" y="4852948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N’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Time-to-outcome analysis using log-rank test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Chan FKL et al. Lancet 2017: 389: 2375-82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241280" cy="5045392"/>
          </a:xfrm>
        </p:spPr>
      </p:pic>
      <p:sp>
        <p:nvSpPr>
          <p:cNvPr id="3" name="TextBox 2"/>
          <p:cNvSpPr txBox="1"/>
          <p:nvPr/>
        </p:nvSpPr>
        <p:spPr>
          <a:xfrm>
            <a:off x="838200" y="545592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N’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3" y="193637"/>
            <a:ext cx="9940065" cy="6047871"/>
          </a:xfrm>
        </p:spPr>
      </p:pic>
      <p:sp>
        <p:nvSpPr>
          <p:cNvPr id="2" name="TextBox 1"/>
          <p:cNvSpPr txBox="1"/>
          <p:nvPr/>
        </p:nvSpPr>
        <p:spPr>
          <a:xfrm>
            <a:off x="2087880" y="193637"/>
            <a:ext cx="68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KAPLAN-MEIER METHOD USING LOG RANK </a:t>
            </a:r>
            <a:r>
              <a:rPr lang="en-US" b="1" dirty="0" smtClean="0">
                <a:solidFill>
                  <a:srgbClr val="00B0F0"/>
                </a:solidFill>
              </a:rPr>
              <a:t>TEST TO OBTAIN P-VALUE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27320" y="3505200"/>
            <a:ext cx="73152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88379" y="2407920"/>
            <a:ext cx="15270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WEEKLY TALLY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815840"/>
            <a:ext cx="579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 were followed until censored, death, for 219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4" y="118334"/>
            <a:ext cx="8681421" cy="6058629"/>
          </a:xfrm>
        </p:spPr>
      </p:pic>
      <p:sp>
        <p:nvSpPr>
          <p:cNvPr id="2" name="TextBox 1"/>
          <p:cNvSpPr txBox="1"/>
          <p:nvPr/>
        </p:nvSpPr>
        <p:spPr>
          <a:xfrm>
            <a:off x="3931920" y="5807631"/>
            <a:ext cx="34758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 log rank test to determine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Log rank test: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Observed (O) vs Expected (E) Outcomes over time as </a:t>
            </a:r>
            <a:r>
              <a:rPr lang="en-US" sz="3100" b="1" dirty="0">
                <a:solidFill>
                  <a:srgbClr val="0070C0"/>
                </a:solidFill>
              </a:rPr>
              <a:t>b</a:t>
            </a:r>
            <a:r>
              <a:rPr lang="en-US" sz="3100" b="1" dirty="0" smtClean="0">
                <a:solidFill>
                  <a:srgbClr val="0070C0"/>
                </a:solidFill>
              </a:rPr>
              <a:t>asis for Kaplan-Meier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" y="1690688"/>
            <a:ext cx="5352825" cy="45070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>
              <a:buFont typeface="Symbol" panose="05050102010706020507" pitchFamily="18" charset="2"/>
              <a:buChar char="S"/>
            </a:pPr>
            <a:r>
              <a:rPr lang="en-US" dirty="0" err="1" smtClean="0">
                <a:sym typeface="Symbol" panose="05050102010706020507" pitchFamily="18" charset="2"/>
              </a:rPr>
              <a:t>O</a:t>
            </a:r>
            <a:r>
              <a:rPr lang="en-US" baseline="-25000" dirty="0" err="1" smtClean="0">
                <a:sym typeface="Symbol" panose="05050102010706020507" pitchFamily="18" charset="2"/>
              </a:rPr>
              <a:t>group</a:t>
            </a:r>
            <a:r>
              <a:rPr lang="en-US" baseline="-25000" dirty="0" smtClean="0">
                <a:sym typeface="Symbol" panose="05050102010706020507" pitchFamily="18" charset="2"/>
              </a:rPr>
              <a:t> 1</a:t>
            </a:r>
            <a:r>
              <a:rPr lang="en-US" dirty="0" smtClean="0">
                <a:sym typeface="Symbol" panose="05050102010706020507" pitchFamily="18" charset="2"/>
              </a:rPr>
              <a:t> =a	</a:t>
            </a:r>
            <a:r>
              <a:rPr lang="en-US" dirty="0" err="1" smtClean="0">
                <a:sym typeface="Symbol" panose="05050102010706020507" pitchFamily="18" charset="2"/>
              </a:rPr>
              <a:t>E</a:t>
            </a:r>
            <a:r>
              <a:rPr lang="en-US" baseline="-25000" dirty="0" err="1" smtClean="0">
                <a:sym typeface="Symbol" panose="05050102010706020507" pitchFamily="18" charset="2"/>
              </a:rPr>
              <a:t>group</a:t>
            </a:r>
            <a:r>
              <a:rPr lang="en-US" baseline="-25000" dirty="0" smtClean="0">
                <a:sym typeface="Symbol" panose="05050102010706020507" pitchFamily="18" charset="2"/>
              </a:rPr>
              <a:t> 1</a:t>
            </a:r>
            <a:r>
              <a:rPr lang="en-US" dirty="0" smtClean="0">
                <a:sym typeface="Symbol" panose="05050102010706020507" pitchFamily="18" charset="2"/>
              </a:rPr>
              <a:t> =b</a:t>
            </a:r>
            <a:endParaRPr lang="en-US" baseline="-25000" dirty="0" smtClean="0">
              <a:sym typeface="Symbol" panose="05050102010706020507" pitchFamily="18" charset="2"/>
            </a:endParaRPr>
          </a:p>
          <a:p>
            <a:pPr lvl="2">
              <a:buFont typeface="Symbol" panose="05050102010706020507" pitchFamily="18" charset="2"/>
              <a:buChar char="S"/>
            </a:pPr>
            <a:r>
              <a:rPr lang="en-US" dirty="0" err="1" smtClean="0">
                <a:sym typeface="Symbol" panose="05050102010706020507" pitchFamily="18" charset="2"/>
              </a:rPr>
              <a:t>O</a:t>
            </a:r>
            <a:r>
              <a:rPr lang="en-US" baseline="-25000" dirty="0" err="1" smtClean="0">
                <a:sym typeface="Symbol" panose="05050102010706020507" pitchFamily="18" charset="2"/>
              </a:rPr>
              <a:t>group</a:t>
            </a:r>
            <a:r>
              <a:rPr lang="en-US" baseline="-25000" dirty="0" smtClean="0">
                <a:sym typeface="Symbol" panose="05050102010706020507" pitchFamily="18" charset="2"/>
              </a:rPr>
              <a:t> 2</a:t>
            </a:r>
            <a:r>
              <a:rPr lang="en-US" dirty="0" smtClean="0">
                <a:sym typeface="Symbol" panose="05050102010706020507" pitchFamily="18" charset="2"/>
              </a:rPr>
              <a:t> =c           </a:t>
            </a:r>
            <a:r>
              <a:rPr lang="en-US" dirty="0" err="1" smtClean="0">
                <a:sym typeface="Symbol" panose="05050102010706020507" pitchFamily="18" charset="2"/>
              </a:rPr>
              <a:t>E</a:t>
            </a:r>
            <a:r>
              <a:rPr lang="en-US" baseline="-25000" dirty="0" err="1" smtClean="0">
                <a:sym typeface="Symbol" panose="05050102010706020507" pitchFamily="18" charset="2"/>
              </a:rPr>
              <a:t>group</a:t>
            </a:r>
            <a:r>
              <a:rPr lang="en-US" baseline="-25000" dirty="0" smtClean="0">
                <a:sym typeface="Symbol" panose="05050102010706020507" pitchFamily="18" charset="2"/>
              </a:rPr>
              <a:t> 2</a:t>
            </a:r>
            <a:r>
              <a:rPr lang="en-US" dirty="0" smtClean="0">
                <a:sym typeface="Symbol" panose="05050102010706020507" pitchFamily="18" charset="2"/>
              </a:rPr>
              <a:t> =d</a:t>
            </a:r>
            <a:endParaRPr lang="en-US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92186" y="3016251"/>
            <a:ext cx="10758" cy="1118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5360" y="3520440"/>
            <a:ext cx="3146086" cy="15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150" y="6197760"/>
            <a:ext cx="52334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smtClean="0">
                <a:sym typeface="Symbol" panose="05050102010706020507" pitchFamily="18" charset="2"/>
              </a:rPr>
              <a:t>1-i</a:t>
            </a:r>
            <a:r>
              <a:rPr lang="en-US" dirty="0" smtClean="0">
                <a:sym typeface="Symbol" panose="05050102010706020507" pitchFamily="18" charset="2"/>
              </a:rPr>
              <a:t> , sum of the outcomes over the time periods 1 to 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292338" y="4253230"/>
            <a:ext cx="282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Table for chi square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4720" y="390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9726" y="5212080"/>
            <a:ext cx="97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 b</a:t>
            </a:r>
          </a:p>
          <a:p>
            <a:endParaRPr lang="en-US" dirty="0"/>
          </a:p>
          <a:p>
            <a:r>
              <a:rPr lang="en-US" dirty="0" smtClean="0"/>
              <a:t>c         d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39726" y="5654040"/>
            <a:ext cx="975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8185" y="5212080"/>
            <a:ext cx="4804" cy="829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62623"/>
              </p:ext>
            </p:extLst>
          </p:nvPr>
        </p:nvGraphicFramePr>
        <p:xfrm>
          <a:off x="6645162" y="1690688"/>
          <a:ext cx="4276090" cy="440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870"/>
                <a:gridCol w="610870"/>
                <a:gridCol w="610870"/>
                <a:gridCol w="610870"/>
                <a:gridCol w="610870"/>
                <a:gridCol w="610870"/>
                <a:gridCol w="610870"/>
              </a:tblGrid>
              <a:tr h="88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TIME (WK)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N'1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N'2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8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8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8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8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07480" y="6096279"/>
            <a:ext cx="544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tc. and then do </a:t>
            </a:r>
            <a:r>
              <a:rPr lang="en-US" dirty="0" smtClean="0">
                <a:sym typeface="Symbol" panose="05050102010706020507" pitchFamily="18" charset="2"/>
              </a:rPr>
              <a:t> for each column to determine </a:t>
            </a:r>
            <a:r>
              <a:rPr lang="en-US" dirty="0" err="1" smtClean="0">
                <a:sym typeface="Symbol" panose="05050102010706020507" pitchFamily="18" charset="2"/>
              </a:rPr>
              <a:t>a,b,c,d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20240" y="4815846"/>
            <a:ext cx="1249680" cy="1381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26680" y="179947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N’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LOG RANK TEST FORMULA: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O1-E1)</a:t>
            </a:r>
            <a:r>
              <a:rPr lang="en-US" baseline="30000" dirty="0" smtClean="0">
                <a:sym typeface="Symbol" panose="05050102010706020507" pitchFamily="18" charset="2"/>
              </a:rPr>
              <a:t>2 </a:t>
            </a:r>
            <a:r>
              <a:rPr lang="en-US" dirty="0" smtClean="0">
                <a:sym typeface="Symbol" panose="05050102010706020507" pitchFamily="18" charset="2"/>
              </a:rPr>
              <a:t> E1   </a:t>
            </a:r>
            <a:r>
              <a:rPr lang="en-US" sz="4000" dirty="0" smtClean="0">
                <a:sym typeface="Symbol" panose="05050102010706020507" pitchFamily="18" charset="2"/>
              </a:rPr>
              <a:t>+  </a:t>
            </a:r>
            <a:r>
              <a:rPr lang="en-US" dirty="0" smtClean="0">
                <a:sym typeface="Symbol" panose="05050102010706020507" pitchFamily="18" charset="2"/>
              </a:rPr>
              <a:t>(O2- E2)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sz="4000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 E2  </a:t>
            </a:r>
            <a:r>
              <a:rPr lang="en-US" sz="4000" dirty="0" smtClean="0">
                <a:sym typeface="Symbol" panose="05050102010706020507" pitchFamily="18" charset="2"/>
              </a:rPr>
              <a:t>=</a:t>
            </a:r>
            <a:r>
              <a:rPr lang="en-US" dirty="0" smtClean="0">
                <a:sym typeface="Symbol" panose="05050102010706020507" pitchFamily="18" charset="2"/>
              </a:rPr>
              <a:t> CHI-SQUARED VALUE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(a-b)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/b                     </a:t>
            </a:r>
            <a:r>
              <a:rPr lang="en-US" sz="4000" dirty="0" smtClean="0">
                <a:sym typeface="Symbol" panose="05050102010706020507" pitchFamily="18" charset="2"/>
              </a:rPr>
              <a:t>+</a:t>
            </a:r>
            <a:r>
              <a:rPr lang="en-US" dirty="0" smtClean="0">
                <a:sym typeface="Symbol" panose="05050102010706020507" pitchFamily="18" charset="2"/>
              </a:rPr>
              <a:t>     (c-d)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/d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(a-b) and (c-d) are close to zero, the chi squared value will </a:t>
            </a:r>
            <a:r>
              <a:rPr lang="en-US" dirty="0" err="1" smtClean="0">
                <a:sym typeface="Symbol" panose="05050102010706020507" pitchFamily="18" charset="2"/>
              </a:rPr>
              <a:t>beclose</a:t>
            </a:r>
            <a:r>
              <a:rPr lang="en-US" dirty="0" smtClean="0">
                <a:sym typeface="Symbol" panose="05050102010706020507" pitchFamily="18" charset="2"/>
              </a:rPr>
              <a:t> to 0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The higher the chi square value, the more likely it is to be significant</a:t>
            </a: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sz="4000" dirty="0" smtClean="0">
                <a:sym typeface="Symbol" panose="05050102010706020507" pitchFamily="18" charset="2"/>
              </a:rPr>
              <a:t> </a:t>
            </a:r>
            <a:endParaRPr lang="en-US" sz="4000" baseline="30000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662755" y="760141"/>
            <a:ext cx="2866489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SEE HANDOUT A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6" y="172122"/>
            <a:ext cx="9262334" cy="6004841"/>
          </a:xfrm>
        </p:spPr>
      </p:pic>
      <p:sp>
        <p:nvSpPr>
          <p:cNvPr id="2" name="TextBox 1"/>
          <p:cNvSpPr txBox="1"/>
          <p:nvPr/>
        </p:nvSpPr>
        <p:spPr>
          <a:xfrm>
            <a:off x="9540239" y="2345331"/>
            <a:ext cx="265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Degrees of freedom </a:t>
            </a:r>
            <a:r>
              <a:rPr lang="en-US" sz="1600" dirty="0" smtClean="0">
                <a:sym typeface="Symbol" panose="05050102010706020507" pitchFamily="18" charset="2"/>
              </a:rPr>
              <a:t></a:t>
            </a:r>
            <a:r>
              <a:rPr lang="en-US" sz="1600" dirty="0" smtClean="0"/>
              <a:t>= N-1</a:t>
            </a:r>
          </a:p>
          <a:p>
            <a:r>
              <a:rPr lang="en-US" sz="1600" dirty="0" smtClean="0"/>
              <a:t>With 2 groups, </a:t>
            </a:r>
            <a:r>
              <a:rPr lang="en-US" sz="1600" dirty="0" smtClean="0">
                <a:sym typeface="Symbol" panose="05050102010706020507" pitchFamily="18" charset="2"/>
              </a:rPr>
              <a:t></a:t>
            </a:r>
            <a:r>
              <a:rPr lang="en-US" sz="1600" dirty="0" smtClean="0"/>
              <a:t>=1.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06880" y="4602480"/>
            <a:ext cx="7833359" cy="1082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proportional Hazards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for investigating the effects of </a:t>
            </a:r>
            <a:r>
              <a:rPr lang="en-US" u="sng" dirty="0" smtClean="0"/>
              <a:t>several</a:t>
            </a:r>
            <a:r>
              <a:rPr lang="en-US" dirty="0" smtClean="0"/>
              <a:t> variables upon the time a specific outcome takes to happen</a:t>
            </a:r>
          </a:p>
          <a:p>
            <a:r>
              <a:rPr lang="en-US" dirty="0" smtClean="0"/>
              <a:t>These variables are assumed to have a multiplicative effect on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Comparison Two Survival Curves (Cox model)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Cox proportional hazards model: </a:t>
            </a:r>
            <a:r>
              <a:rPr lang="en-US" sz="2400" b="1" dirty="0" smtClean="0">
                <a:sym typeface="Symbol" panose="05050102010706020507" pitchFamily="18" charset="2"/>
              </a:rPr>
              <a:t>explores multiple variables using the </a:t>
            </a:r>
            <a:r>
              <a:rPr lang="en-US" sz="2400" b="1" u="sng" dirty="0" smtClean="0">
                <a:sym typeface="Symbol" panose="05050102010706020507" pitchFamily="18" charset="2"/>
              </a:rPr>
              <a:t>hazards ratio (HR)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Compares the </a:t>
            </a:r>
            <a:r>
              <a:rPr lang="en-US" u="sng" dirty="0" smtClean="0">
                <a:sym typeface="Symbol" panose="05050102010706020507" pitchFamily="18" charset="2"/>
              </a:rPr>
              <a:t>ratio</a:t>
            </a:r>
            <a:r>
              <a:rPr lang="en-US" dirty="0" smtClean="0">
                <a:sym typeface="Symbol" panose="05050102010706020507" pitchFamily="18" charset="2"/>
              </a:rPr>
              <a:t> of Observed to Expected outcomes in one group to another, taking multiple confounding variables into consideration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Null hypothesis (H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dirty="0">
                <a:sym typeface="Symbol" panose="05050102010706020507" pitchFamily="18" charset="2"/>
              </a:rPr>
              <a:t>:</a:t>
            </a:r>
            <a:r>
              <a:rPr lang="en-US" dirty="0" smtClean="0">
                <a:sym typeface="Symbol" panose="05050102010706020507" pitchFamily="18" charset="2"/>
              </a:rPr>
              <a:t> that the HR of Observed Outcomes to Expected Outcomes in the first group to those of the second group = 1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95% CI of the HR does not overlap a ratio of 1, the null hypothesis is rejected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94" y="555813"/>
            <a:ext cx="7695957" cy="6101659"/>
          </a:xfrm>
        </p:spPr>
      </p:pic>
      <p:sp>
        <p:nvSpPr>
          <p:cNvPr id="2" name="TextBox 1"/>
          <p:cNvSpPr txBox="1"/>
          <p:nvPr/>
        </p:nvSpPr>
        <p:spPr>
          <a:xfrm>
            <a:off x="1789527" y="5425440"/>
            <a:ext cx="1040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Distribution of time-to-event measure is exponential (i.e., the event rate is constant over time, with fluctuations due to random variability only)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1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Survival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Survival analysis </a:t>
            </a:r>
            <a:r>
              <a:rPr lang="en-US" dirty="0" smtClean="0"/>
              <a:t>takes into account the time to the outcome and has several advantages over “snapshot”-in-time methods (e.g., odds ratios, relative risk ratios)</a:t>
            </a:r>
          </a:p>
          <a:p>
            <a:pPr lvl="1"/>
            <a:r>
              <a:rPr lang="en-US" dirty="0" smtClean="0"/>
              <a:t>It incorporates data from the </a:t>
            </a:r>
            <a:r>
              <a:rPr lang="en-US" u="sng" dirty="0" smtClean="0"/>
              <a:t>entire</a:t>
            </a:r>
            <a:r>
              <a:rPr lang="en-US" dirty="0" smtClean="0"/>
              <a:t> survival curve and not just one arbitrary point (e.g., after 5 years, or the time to median survival)</a:t>
            </a:r>
          </a:p>
          <a:p>
            <a:pPr lvl="1"/>
            <a:r>
              <a:rPr lang="en-US" dirty="0" smtClean="0"/>
              <a:t>It incorporates data from patients that are lost to follow up or who die of unrelated causes before the study ends</a:t>
            </a:r>
          </a:p>
          <a:p>
            <a:pPr lvl="1"/>
            <a:r>
              <a:rPr lang="en-US" dirty="0" smtClean="0"/>
              <a:t>It incorporates data from patients who have not had the outcome yet at the end of the study because they enrolled in the study late or the study ended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Hazard 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risk of failure (i.e., the risk of suffering the event of interest), given that the participant has survived up to a specific time.</a:t>
            </a:r>
          </a:p>
          <a:p>
            <a:r>
              <a:rPr lang="en-US" dirty="0" smtClean="0"/>
              <a:t>Hazard rate for a time period t is generally expressed as h(t) and can range from 0 to 1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for patients surviving the first 2 months, hazard rate for month 3 </a:t>
            </a:r>
            <a:r>
              <a:rPr lang="en-US" dirty="0"/>
              <a:t> </a:t>
            </a:r>
            <a:r>
              <a:rPr lang="en-US" dirty="0" smtClean="0"/>
              <a:t>may be 0.05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Hazard ratio (HR)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Conceptually, </a:t>
            </a:r>
            <a:r>
              <a:rPr lang="en-US" dirty="0" smtClean="0">
                <a:sym typeface="Symbol" panose="05050102010706020507" pitchFamily="18" charset="2"/>
              </a:rPr>
              <a:t>hazard </a:t>
            </a:r>
            <a:r>
              <a:rPr lang="en-US" dirty="0" err="1" smtClean="0">
                <a:sym typeface="Symbol" panose="05050102010706020507" pitchFamily="18" charset="2"/>
              </a:rPr>
              <a:t>rate</a:t>
            </a:r>
            <a:r>
              <a:rPr lang="en-US" baseline="-25000" dirty="0" err="1" smtClean="0">
                <a:sym typeface="Symbol" panose="05050102010706020507" pitchFamily="18" charset="2"/>
              </a:rPr>
              <a:t>exposed</a:t>
            </a:r>
            <a:r>
              <a:rPr lang="en-US" dirty="0" smtClean="0">
                <a:sym typeface="Symbol" panose="05050102010706020507" pitchFamily="18" charset="2"/>
              </a:rPr>
              <a:t> / hazard </a:t>
            </a:r>
            <a:r>
              <a:rPr lang="en-US" dirty="0" err="1" smtClean="0">
                <a:sym typeface="Symbol" panose="05050102010706020507" pitchFamily="18" charset="2"/>
              </a:rPr>
              <a:t>rate</a:t>
            </a:r>
            <a:r>
              <a:rPr lang="en-US" baseline="-25000" dirty="0" err="1" smtClean="0">
                <a:sym typeface="Symbol" panose="05050102010706020507" pitchFamily="18" charset="2"/>
              </a:rPr>
              <a:t>unexposed</a:t>
            </a:r>
            <a:endParaRPr lang="en-US" baseline="-25000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Mathematically: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HR= h(t) /h</a:t>
            </a:r>
            <a:r>
              <a:rPr lang="en-US" b="1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o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(t) = </a:t>
            </a:r>
            <a:r>
              <a:rPr lang="en-US" b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exp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 (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+b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+…+</a:t>
            </a:r>
            <a:r>
              <a:rPr lang="en-US" b="1" dirty="0" err="1" smtClean="0">
                <a:solidFill>
                  <a:srgbClr val="00B050"/>
                </a:solidFill>
              </a:rPr>
              <a:t>b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b="1" dirty="0" err="1" smtClean="0">
                <a:solidFill>
                  <a:srgbClr val="00B050"/>
                </a:solidFill>
              </a:rPr>
              <a:t>X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where h</a:t>
            </a:r>
            <a:r>
              <a:rPr lang="en-US" baseline="-25000" dirty="0" smtClean="0"/>
              <a:t>0</a:t>
            </a:r>
            <a:r>
              <a:rPr lang="en-US" dirty="0" smtClean="0"/>
              <a:t>(t) is the baseline risk of the endpoint with no predictors present (i.e., unexposed)</a:t>
            </a:r>
          </a:p>
          <a:p>
            <a:pPr lvl="2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etc. are predictors </a:t>
            </a:r>
            <a:r>
              <a:rPr lang="en-US" dirty="0" smtClean="0"/>
              <a:t>of risk (independent </a:t>
            </a:r>
            <a:r>
              <a:rPr lang="en-US" dirty="0"/>
              <a:t>variables predicting outcome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, etc. are </a:t>
            </a:r>
            <a:r>
              <a:rPr lang="en-US" dirty="0"/>
              <a:t>Cox coefficients (parameter estimates</a:t>
            </a:r>
            <a:r>
              <a:rPr lang="en-US" dirty="0" smtClean="0"/>
              <a:t>); For example, b</a:t>
            </a:r>
            <a:r>
              <a:rPr lang="en-US" baseline="-25000" dirty="0" smtClean="0"/>
              <a:t>1 </a:t>
            </a:r>
            <a:r>
              <a:rPr lang="en-US" dirty="0" smtClean="0"/>
              <a:t>represents </a:t>
            </a:r>
            <a:r>
              <a:rPr lang="en-US" dirty="0"/>
              <a:t>the log of the hazard ratio relative to one (1) unit of change in x</a:t>
            </a:r>
            <a:r>
              <a:rPr lang="en-US" baseline="-25000" dirty="0"/>
              <a:t>1</a:t>
            </a:r>
            <a:r>
              <a:rPr lang="en-US" dirty="0"/>
              <a:t>, holding all other predictors </a:t>
            </a:r>
            <a:r>
              <a:rPr lang="en-US" dirty="0" smtClean="0"/>
              <a:t>constant</a:t>
            </a:r>
            <a:endParaRPr lang="en-US" baseline="-25000" dirty="0" smtClean="0"/>
          </a:p>
          <a:p>
            <a:pPr lvl="3"/>
            <a:r>
              <a:rPr lang="en-US" dirty="0" smtClean="0"/>
              <a:t>+ 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increased risk of </a:t>
            </a:r>
            <a:r>
              <a:rPr lang="en-US" dirty="0" smtClean="0">
                <a:sym typeface="Symbol" panose="05050102010706020507" pitchFamily="18" charset="2"/>
              </a:rPr>
              <a:t>outcome (</a:t>
            </a:r>
            <a:r>
              <a:rPr lang="en-US" dirty="0" err="1" smtClean="0">
                <a:sym typeface="Symbol" panose="05050102010706020507" pitchFamily="18" charset="2"/>
              </a:rPr>
              <a:t>e.g</a:t>
            </a:r>
            <a:r>
              <a:rPr lang="en-US" dirty="0" smtClean="0">
                <a:sym typeface="Symbol" panose="05050102010706020507" pitchFamily="18" charset="2"/>
              </a:rPr>
              <a:t>, b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= +.2)</a:t>
            </a:r>
            <a:endParaRPr lang="en-US" dirty="0">
              <a:sym typeface="Symbol" panose="05050102010706020507" pitchFamily="18" charset="2"/>
            </a:endParaRPr>
          </a:p>
          <a:p>
            <a:pPr lvl="3"/>
            <a:r>
              <a:rPr lang="en-US" dirty="0">
                <a:sym typeface="Symbol" panose="05050102010706020507" pitchFamily="18" charset="2"/>
              </a:rPr>
              <a:t>- b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  decreased risk of </a:t>
            </a:r>
            <a:r>
              <a:rPr lang="en-US" dirty="0" smtClean="0">
                <a:sym typeface="Symbol" panose="05050102010706020507" pitchFamily="18" charset="2"/>
              </a:rPr>
              <a:t>outcome (e.g., b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= -.05)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Ln HR= ln </a:t>
            </a:r>
            <a:r>
              <a:rPr lang="en-US" b="1" dirty="0">
                <a:solidFill>
                  <a:srgbClr val="00B050"/>
                </a:solidFill>
              </a:rPr>
              <a:t>[h(t)/h</a:t>
            </a:r>
            <a:r>
              <a:rPr lang="en-US" b="1" baseline="-25000" dirty="0">
                <a:solidFill>
                  <a:srgbClr val="00B050"/>
                </a:solidFill>
              </a:rPr>
              <a:t>0</a:t>
            </a:r>
            <a:r>
              <a:rPr lang="en-US" b="1" dirty="0">
                <a:solidFill>
                  <a:srgbClr val="00B050"/>
                </a:solidFill>
              </a:rPr>
              <a:t>(t</a:t>
            </a:r>
            <a:r>
              <a:rPr lang="en-US" b="1" dirty="0" smtClean="0">
                <a:solidFill>
                  <a:srgbClr val="00B050"/>
                </a:solidFill>
              </a:rPr>
              <a:t>)]=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+b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+…+</a:t>
            </a:r>
            <a:r>
              <a:rPr lang="en-US" b="1" dirty="0" err="1">
                <a:solidFill>
                  <a:srgbClr val="00B050"/>
                </a:solidFill>
              </a:rPr>
              <a:t>b</a:t>
            </a:r>
            <a:r>
              <a:rPr lang="en-US" b="1" baseline="-25000" dirty="0" err="1">
                <a:solidFill>
                  <a:srgbClr val="00B050"/>
                </a:solidFill>
              </a:rPr>
              <a:t>p</a:t>
            </a:r>
            <a:r>
              <a:rPr lang="en-US" b="1" dirty="0" err="1">
                <a:solidFill>
                  <a:srgbClr val="00B050"/>
                </a:solidFill>
              </a:rPr>
              <a:t>X</a:t>
            </a:r>
            <a:r>
              <a:rPr lang="en-US" b="1" baseline="-25000" dirty="0" err="1">
                <a:solidFill>
                  <a:srgbClr val="00B050"/>
                </a:solidFill>
              </a:rPr>
              <a:t>p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Cox proportional hazards regression model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1800" dirty="0" smtClean="0"/>
              <a:t>5,180 Framingham participants, age 45-82 , followed until death or for 10 years. Baseline age, sex, SBP, smoking, cholesterol, and DM recorded.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There were 402 deaths (events, outcomes).</a:t>
            </a:r>
            <a:br>
              <a:rPr lang="en-US" sz="1600" dirty="0" smtClean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13656"/>
              </p:ext>
            </p:extLst>
          </p:nvPr>
        </p:nvGraphicFramePr>
        <p:xfrm>
          <a:off x="838200" y="1825625"/>
          <a:ext cx="10515600" cy="433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/>
                <a:gridCol w="2423160"/>
                <a:gridCol w="2628900"/>
                <a:gridCol w="2628900"/>
              </a:tblGrid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RISK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(parameter estimate)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 (95%</a:t>
                      </a:r>
                      <a:r>
                        <a:rPr lang="en-US" baseline="0" dirty="0" smtClean="0"/>
                        <a:t> CI)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 age,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0.11691 (b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1.124 (1.111-1.138)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 male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0.40359 (b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1.497 (1.215-1.845)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=SBP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0.01645 (b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1.017 (1.012-1.021)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=current smoker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0.76798 (b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2.155 (1.758-2.643)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= total serum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-0.00209 (b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0.998 (.995-1.002)</a:t>
                      </a:r>
                      <a:endParaRPr lang="en-US" dirty="0"/>
                    </a:p>
                  </a:txBody>
                  <a:tcPr/>
                </a:tc>
              </a:tr>
              <a:tr h="61876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= diabetes mellitus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-0.02366 (b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 (.615-1.083)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5440" y="6324600"/>
            <a:ext cx="877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x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3</a:t>
            </a:r>
            <a:r>
              <a:rPr lang="en-US" dirty="0" smtClean="0"/>
              <a:t>=x</a:t>
            </a:r>
            <a:r>
              <a:rPr lang="en-US" baseline="-25000" dirty="0" smtClean="0"/>
              <a:t>4</a:t>
            </a:r>
            <a:r>
              <a:rPr lang="en-US" dirty="0" smtClean="0"/>
              <a:t>=x</a:t>
            </a:r>
            <a:r>
              <a:rPr lang="en-US" baseline="-25000" dirty="0" smtClean="0"/>
              <a:t>5</a:t>
            </a:r>
            <a:r>
              <a:rPr lang="en-US" dirty="0" smtClean="0"/>
              <a:t>=x</a:t>
            </a:r>
            <a:r>
              <a:rPr lang="en-US" baseline="-25000" dirty="0" smtClean="0"/>
              <a:t>6</a:t>
            </a:r>
            <a:r>
              <a:rPr lang="en-US" dirty="0" smtClean="0"/>
              <a:t>=0, and x</a:t>
            </a:r>
            <a:r>
              <a:rPr lang="en-US" baseline="-25000" dirty="0" smtClean="0"/>
              <a:t>1</a:t>
            </a:r>
            <a:r>
              <a:rPr lang="en-US" dirty="0" smtClean="0"/>
              <a:t>=1 (age 46), then ln (h(t)/h</a:t>
            </a:r>
            <a:r>
              <a:rPr lang="en-US" baseline="-25000" dirty="0" smtClean="0"/>
              <a:t>0</a:t>
            </a:r>
            <a:r>
              <a:rPr lang="en-US" dirty="0" smtClean="0"/>
              <a:t>)=b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anose="05050102010706020507" pitchFamily="18" charset="2"/>
              </a:rPr>
              <a:t>1</a:t>
            </a:r>
            <a:r>
              <a:rPr lang="en-US" dirty="0" smtClean="0"/>
              <a:t> and h(t)/h</a:t>
            </a:r>
            <a:r>
              <a:rPr lang="en-US" baseline="-25000" dirty="0" smtClean="0"/>
              <a:t>0</a:t>
            </a:r>
            <a:r>
              <a:rPr lang="en-US" dirty="0" smtClean="0"/>
              <a:t>= e</a:t>
            </a:r>
            <a:r>
              <a:rPr lang="en-US" baseline="30000" dirty="0" smtClean="0"/>
              <a:t>b1</a:t>
            </a:r>
            <a:r>
              <a:rPr lang="en-US" dirty="0" smtClean="0"/>
              <a:t> =e</a:t>
            </a:r>
            <a:r>
              <a:rPr lang="en-US" baseline="30000" dirty="0" smtClean="0"/>
              <a:t>.11691</a:t>
            </a:r>
            <a:r>
              <a:rPr lang="en-US" dirty="0" smtClean="0"/>
              <a:t> = 1.124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503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Cox regression model if there is </a:t>
            </a:r>
            <a:r>
              <a:rPr lang="en-US" sz="3600" b="1" u="sng" dirty="0" smtClean="0"/>
              <a:t>only one </a:t>
            </a:r>
            <a:r>
              <a:rPr lang="en-US" sz="3600" b="1" dirty="0" smtClean="0"/>
              <a:t>independent variable of interest (e.g., treatment or cancer stage)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Ln HR= ln [h(t)/h</a:t>
            </a:r>
            <a:r>
              <a:rPr lang="en-US" b="1" baseline="-25000" dirty="0">
                <a:solidFill>
                  <a:srgbClr val="00B050"/>
                </a:solidFill>
              </a:rPr>
              <a:t>0</a:t>
            </a:r>
            <a:r>
              <a:rPr lang="en-US" b="1" dirty="0">
                <a:solidFill>
                  <a:srgbClr val="00B050"/>
                </a:solidFill>
              </a:rPr>
              <a:t>(t)]=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Becomes similar to the Kaplan-Meier method except that it uses Observed-Expected </a:t>
            </a:r>
            <a:r>
              <a:rPr lang="en-US" u="sng" dirty="0" smtClean="0"/>
              <a:t>ratios</a:t>
            </a:r>
            <a:r>
              <a:rPr lang="en-US" dirty="0" smtClean="0"/>
              <a:t> in the two groups rather than </a:t>
            </a:r>
            <a:r>
              <a:rPr lang="en-US" u="sng" dirty="0" smtClean="0"/>
              <a:t>differences</a:t>
            </a:r>
            <a:r>
              <a:rPr lang="en-US" dirty="0" smtClean="0"/>
              <a:t> between Observed and Expected in the two groups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smtClean="0"/>
              <a:t>O1/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smtClean="0"/>
              <a:t>E1</a:t>
            </a:r>
            <a:r>
              <a:rPr lang="en-US" dirty="0" smtClean="0">
                <a:sym typeface="Symbol" panose="05050102010706020507" pitchFamily="18" charset="2"/>
              </a:rPr>
              <a:t>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O2/ E2</a:t>
            </a:r>
          </a:p>
          <a:p>
            <a:r>
              <a:rPr lang="en-US" dirty="0" smtClean="0">
                <a:sym typeface="Symbol" panose="05050102010706020507" pitchFamily="18" charset="2"/>
              </a:rPr>
              <a:t>Often referred to as the crude hazard ration, as there are no covariates other than the outcome in question</a:t>
            </a:r>
          </a:p>
        </p:txBody>
      </p:sp>
    </p:spTree>
    <p:extLst>
      <p:ext uri="{BB962C8B-B14F-4D97-AF65-F5344CB8AC3E}">
        <p14:creationId xmlns:p14="http://schemas.microsoft.com/office/powerpoint/2010/main" val="10292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Cox regression model if there is </a:t>
            </a:r>
            <a:r>
              <a:rPr lang="en-US" sz="3600" b="1" u="sng" dirty="0" smtClean="0"/>
              <a:t>only one </a:t>
            </a:r>
            <a:r>
              <a:rPr lang="en-US" sz="3600" b="1" dirty="0" smtClean="0"/>
              <a:t>independent variable of interest (e.g., treatment or cancer stage)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80 patients </a:t>
            </a:r>
            <a:r>
              <a:rPr lang="en-US" dirty="0"/>
              <a:t>with DH Lymphoma were </a:t>
            </a:r>
            <a:r>
              <a:rPr lang="en-US" dirty="0" smtClean="0"/>
              <a:t>followed until death (EVENT) or for up to 1 year </a:t>
            </a:r>
            <a:r>
              <a:rPr lang="en-US" dirty="0"/>
              <a:t>without therapy to </a:t>
            </a:r>
            <a:r>
              <a:rPr lang="en-US" dirty="0" smtClean="0"/>
              <a:t>assess survival differences in cancer stage 3 vs stage 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54 EVENTS occurred during the follow up period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4084320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SEE </a:t>
            </a:r>
            <a:r>
              <a:rPr lang="en-US" sz="3600" b="1" dirty="0">
                <a:solidFill>
                  <a:srgbClr val="00B050"/>
                </a:solidFill>
              </a:rPr>
              <a:t>HANDOUT B</a:t>
            </a:r>
          </a:p>
        </p:txBody>
      </p:sp>
    </p:spTree>
    <p:extLst>
      <p:ext uri="{BB962C8B-B14F-4D97-AF65-F5344CB8AC3E}">
        <p14:creationId xmlns:p14="http://schemas.microsoft.com/office/powerpoint/2010/main" val="39913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4" y="107576"/>
            <a:ext cx="7599138" cy="6069387"/>
          </a:xfrm>
        </p:spPr>
      </p:pic>
    </p:spTree>
    <p:extLst>
      <p:ext uri="{BB962C8B-B14F-4D97-AF65-F5344CB8AC3E}">
        <p14:creationId xmlns:p14="http://schemas.microsoft.com/office/powerpoint/2010/main" val="33545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6" y="172122"/>
            <a:ext cx="7061256" cy="6004841"/>
          </a:xfrm>
        </p:spPr>
      </p:pic>
    </p:spTree>
    <p:extLst>
      <p:ext uri="{BB962C8B-B14F-4D97-AF65-F5344CB8AC3E}">
        <p14:creationId xmlns:p14="http://schemas.microsoft.com/office/powerpoint/2010/main" val="22979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Final take home point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impossible to ever know the true nature of the population from which we sample.</a:t>
            </a:r>
          </a:p>
          <a:p>
            <a:r>
              <a:rPr lang="en-US" dirty="0" smtClean="0"/>
              <a:t>We can only take a sample from it, carefully measure the sample, and then calculate the probability that the sample was derived from a THEORETICAL population distribution</a:t>
            </a:r>
          </a:p>
          <a:p>
            <a:pPr lvl="1"/>
            <a:r>
              <a:rPr lang="en-US" dirty="0" smtClean="0"/>
              <a:t>For example, if p&lt;.0001 vs. a theoretical normal distribution, it is VERY unlikely that the sample was derived from a normal (Gaussian) distribution.</a:t>
            </a:r>
          </a:p>
          <a:p>
            <a:r>
              <a:rPr lang="en-US" dirty="0" smtClean="0"/>
              <a:t>Very low probability </a:t>
            </a:r>
            <a:r>
              <a:rPr lang="en-US" dirty="0" smtClean="0">
                <a:sym typeface="Symbol" panose="05050102010706020507" pitchFamily="18" charset="2"/>
              </a:rPr>
              <a:t> Certainty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ABIM seat charting example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48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6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2" y="247426"/>
            <a:ext cx="7222620" cy="5929537"/>
          </a:xfrm>
        </p:spPr>
      </p:pic>
    </p:spTree>
    <p:extLst>
      <p:ext uri="{BB962C8B-B14F-4D97-AF65-F5344CB8AC3E}">
        <p14:creationId xmlns:p14="http://schemas.microsoft.com/office/powerpoint/2010/main" val="102813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883511" y="4873214"/>
            <a:ext cx="4690334" cy="41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160" y="6249450"/>
            <a:ext cx="322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(covariates, as in the Cox model)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511" y="5292762"/>
            <a:ext cx="7028329" cy="620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4" y="344245"/>
            <a:ext cx="9004150" cy="5832718"/>
          </a:xfrm>
        </p:spPr>
      </p:pic>
    </p:spTree>
    <p:extLst>
      <p:ext uri="{BB962C8B-B14F-4D97-AF65-F5344CB8AC3E}">
        <p14:creationId xmlns:p14="http://schemas.microsoft.com/office/powerpoint/2010/main" val="1134237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6" y="0"/>
            <a:ext cx="6792315" cy="6176963"/>
          </a:xfrm>
        </p:spPr>
      </p:pic>
    </p:spTree>
    <p:extLst>
      <p:ext uri="{BB962C8B-B14F-4D97-AF65-F5344CB8AC3E}">
        <p14:creationId xmlns:p14="http://schemas.microsoft.com/office/powerpoint/2010/main" val="65872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79" y="118334"/>
            <a:ext cx="8175811" cy="6058629"/>
          </a:xfrm>
        </p:spPr>
      </p:pic>
    </p:spTree>
    <p:extLst>
      <p:ext uri="{BB962C8B-B14F-4D97-AF65-F5344CB8AC3E}">
        <p14:creationId xmlns:p14="http://schemas.microsoft.com/office/powerpoint/2010/main" val="407081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6" y="172122"/>
            <a:ext cx="7061256" cy="6004841"/>
          </a:xfrm>
        </p:spPr>
      </p:pic>
    </p:spTree>
    <p:extLst>
      <p:ext uri="{BB962C8B-B14F-4D97-AF65-F5344CB8AC3E}">
        <p14:creationId xmlns:p14="http://schemas.microsoft.com/office/powerpoint/2010/main" val="190774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Survival Ratios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Odds ratio: compares outcome at one point in time</a:t>
            </a:r>
          </a:p>
          <a:p>
            <a:r>
              <a:rPr lang="en-US" dirty="0" smtClean="0"/>
              <a:t>Risk ratio: </a:t>
            </a:r>
            <a:r>
              <a:rPr lang="en-US" dirty="0"/>
              <a:t>compares outcome </a:t>
            </a:r>
            <a:r>
              <a:rPr lang="en-US" dirty="0" smtClean="0"/>
              <a:t>at </a:t>
            </a:r>
            <a:r>
              <a:rPr lang="en-US" dirty="0"/>
              <a:t>one point in time</a:t>
            </a:r>
            <a:endParaRPr lang="en-US" dirty="0" smtClean="0"/>
          </a:p>
          <a:p>
            <a:r>
              <a:rPr lang="en-US" dirty="0" smtClean="0"/>
              <a:t>Median time ratio: </a:t>
            </a:r>
            <a:r>
              <a:rPr lang="en-US" dirty="0"/>
              <a:t>compares outcome </a:t>
            </a:r>
            <a:r>
              <a:rPr lang="en-US" dirty="0" smtClean="0"/>
              <a:t>at </a:t>
            </a:r>
            <a:r>
              <a:rPr lang="en-US" dirty="0"/>
              <a:t>one point in time</a:t>
            </a:r>
            <a:endParaRPr lang="en-US" dirty="0" smtClean="0"/>
          </a:p>
          <a:p>
            <a:r>
              <a:rPr lang="en-US" dirty="0" smtClean="0"/>
              <a:t>Hazards ratio: uses entire survival curve to assess outcomes</a:t>
            </a:r>
          </a:p>
          <a:p>
            <a:pPr lvl="1"/>
            <a:r>
              <a:rPr lang="en-US" dirty="0" smtClean="0"/>
              <a:t>Log rank test</a:t>
            </a:r>
          </a:p>
          <a:p>
            <a:pPr lvl="1"/>
            <a:r>
              <a:rPr lang="en-US" dirty="0" smtClean="0"/>
              <a:t>Cox proportional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Comparison of hazard ratio and median time ratio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60733"/>
              </p:ext>
            </p:extLst>
          </p:nvPr>
        </p:nvGraphicFramePr>
        <p:xfrm>
          <a:off x="869576" y="267548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9737" y="2194560"/>
            <a:ext cx="2842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% CURE RATE OVER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576" y="4099291"/>
            <a:ext cx="6488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HAZARD RATIO (B/A)= .5 (FAVORING group 1 A)</a:t>
            </a:r>
          </a:p>
          <a:p>
            <a:endParaRPr lang="en-US" dirty="0"/>
          </a:p>
          <a:p>
            <a:r>
              <a:rPr lang="en-US" dirty="0" smtClean="0"/>
              <a:t>MEDIAN TIMES TO CURE:</a:t>
            </a:r>
          </a:p>
          <a:p>
            <a:r>
              <a:rPr lang="en-US" dirty="0" smtClean="0"/>
              <a:t>group 1 A: 1 WEEK</a:t>
            </a:r>
          </a:p>
          <a:p>
            <a:r>
              <a:rPr lang="en-US" dirty="0" smtClean="0"/>
              <a:t>group 1 B: 8 WEEKS</a:t>
            </a:r>
          </a:p>
          <a:p>
            <a:r>
              <a:rPr lang="en-US" dirty="0" smtClean="0"/>
              <a:t>MEDIAN TIME RATIO (B/A)= .125 (FAVORING group 1 A)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55808"/>
              </p:ext>
            </p:extLst>
          </p:nvPr>
        </p:nvGraphicFramePr>
        <p:xfrm>
          <a:off x="7930179" y="3664415"/>
          <a:ext cx="31717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826915"/>
              </p:ext>
            </p:extLst>
          </p:nvPr>
        </p:nvGraphicFramePr>
        <p:xfrm>
          <a:off x="838200" y="1825625"/>
          <a:ext cx="9013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Comparison of hazard ratio and median time ratio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95314" y="3238052"/>
            <a:ext cx="8455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HAZARD RATIO FOR SURVIVAL: 2 WITH STANDARD group 1 VS. NEW group 1 </a:t>
            </a:r>
          </a:p>
          <a:p>
            <a:endParaRPr lang="en-US" dirty="0"/>
          </a:p>
          <a:p>
            <a:r>
              <a:rPr lang="en-US" dirty="0" smtClean="0"/>
              <a:t>MEDIAN SURVIVAL TIMES:</a:t>
            </a:r>
          </a:p>
          <a:p>
            <a:r>
              <a:rPr lang="en-US" dirty="0" smtClean="0"/>
              <a:t>NEW: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7 MONTHS</a:t>
            </a:r>
          </a:p>
          <a:p>
            <a:r>
              <a:rPr lang="en-US" dirty="0" smtClean="0"/>
              <a:t>B:</a:t>
            </a:r>
            <a:r>
              <a:rPr lang="en-US" dirty="0" smtClean="0">
                <a:sym typeface="Symbol" panose="05050102010706020507" pitchFamily="18" charset="2"/>
              </a:rPr>
              <a:t> 2 MONTHS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DIFFERENCE: 5 MONTHS FOR A 3 YEAR STUDY</a:t>
            </a:r>
            <a:endParaRPr lang="en-US" dirty="0" smtClean="0"/>
          </a:p>
          <a:p>
            <a:r>
              <a:rPr lang="en-US" dirty="0" smtClean="0"/>
              <a:t>MEDIAN TIME RATIO: 3.5 FAVORING NEW group 1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447623"/>
              </p:ext>
            </p:extLst>
          </p:nvPr>
        </p:nvGraphicFramePr>
        <p:xfrm>
          <a:off x="7209417" y="34173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4529" y="478893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87610" y="6093605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MONTHS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19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Common multivariate regression models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2603"/>
              </p:ext>
            </p:extLst>
          </p:nvPr>
        </p:nvGraphicFramePr>
        <p:xfrm>
          <a:off x="838200" y="1825625"/>
          <a:ext cx="10515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518"/>
                <a:gridCol w="2721684"/>
                <a:gridCol w="2194560"/>
                <a:gridCol w="3317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r>
                        <a:rPr lang="en-US" baseline="0" dirty="0" smtClean="0"/>
                        <a:t> VARIABES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REGRESSION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(ASSOCIATION)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 OR 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AVE.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 IN OUTCOME PER UNIT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  IN INDEPENDENT VARIABLE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CATEGORICAL (YES OR NO)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CATEGORICAL OR CONTINUOUS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LOGISTIC</a:t>
                      </a:r>
                      <a:r>
                        <a:rPr lang="en-US" baseline="0" dirty="0" smtClean="0"/>
                        <a:t>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ODDS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TO EVENT (e.g., time to death)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CATEGORICAL OR CONTINUOUS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COX</a:t>
                      </a:r>
                      <a:r>
                        <a:rPr lang="en-US" baseline="0" dirty="0" smtClean="0"/>
                        <a:t> PROPORTIONAL HAZARDS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HAZARDS RATIO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98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20" y="-75304"/>
            <a:ext cx="6985952" cy="6252267"/>
          </a:xfrm>
        </p:spPr>
      </p:pic>
    </p:spTree>
    <p:extLst>
      <p:ext uri="{BB962C8B-B14F-4D97-AF65-F5344CB8AC3E}">
        <p14:creationId xmlns:p14="http://schemas.microsoft.com/office/powerpoint/2010/main" val="253076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1" y="75304"/>
            <a:ext cx="8466267" cy="6101659"/>
          </a:xfrm>
        </p:spPr>
      </p:pic>
    </p:spTree>
    <p:extLst>
      <p:ext uri="{BB962C8B-B14F-4D97-AF65-F5344CB8AC3E}">
        <p14:creationId xmlns:p14="http://schemas.microsoft.com/office/powerpoint/2010/main" val="23086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96818"/>
            <a:ext cx="11689080" cy="6608781"/>
          </a:xfrm>
        </p:spPr>
      </p:pic>
    </p:spTree>
    <p:extLst>
      <p:ext uri="{BB962C8B-B14F-4D97-AF65-F5344CB8AC3E}">
        <p14:creationId xmlns:p14="http://schemas.microsoft.com/office/powerpoint/2010/main" val="34058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0" y="0"/>
            <a:ext cx="7674442" cy="6176963"/>
          </a:xfrm>
        </p:spPr>
      </p:pic>
      <p:sp>
        <p:nvSpPr>
          <p:cNvPr id="3" name="Rectangle 2"/>
          <p:cNvSpPr/>
          <p:nvPr/>
        </p:nvSpPr>
        <p:spPr>
          <a:xfrm>
            <a:off x="1506071" y="5507915"/>
            <a:ext cx="3151990" cy="33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11557" y="78530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(HRs)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520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4" y="301214"/>
            <a:ext cx="9714154" cy="6314739"/>
          </a:xfrm>
        </p:spPr>
      </p:pic>
    </p:spTree>
    <p:extLst>
      <p:ext uri="{BB962C8B-B14F-4D97-AF65-F5344CB8AC3E}">
        <p14:creationId xmlns:p14="http://schemas.microsoft.com/office/powerpoint/2010/main" val="1289213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4" y="182880"/>
            <a:ext cx="6641707" cy="5994083"/>
          </a:xfrm>
        </p:spPr>
      </p:pic>
      <p:cxnSp>
        <p:nvCxnSpPr>
          <p:cNvPr id="3" name="Straight Connector 2"/>
          <p:cNvCxnSpPr/>
          <p:nvPr/>
        </p:nvCxnSpPr>
        <p:spPr>
          <a:xfrm>
            <a:off x="2850776" y="1592132"/>
            <a:ext cx="1140311" cy="10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18673" y="1914861"/>
            <a:ext cx="796066" cy="10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63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29092"/>
            <a:ext cx="9326880" cy="6047871"/>
          </a:xfrm>
        </p:spPr>
      </p:pic>
    </p:spTree>
    <p:extLst>
      <p:ext uri="{BB962C8B-B14F-4D97-AF65-F5344CB8AC3E}">
        <p14:creationId xmlns:p14="http://schemas.microsoft.com/office/powerpoint/2010/main" val="238565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0607"/>
            <a:ext cx="6899891" cy="6026356"/>
          </a:xfrm>
        </p:spPr>
      </p:pic>
    </p:spTree>
    <p:extLst>
      <p:ext uri="{BB962C8B-B14F-4D97-AF65-F5344CB8AC3E}">
        <p14:creationId xmlns:p14="http://schemas.microsoft.com/office/powerpoint/2010/main" val="1526322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2" y="268941"/>
            <a:ext cx="9595821" cy="5908022"/>
          </a:xfrm>
        </p:spPr>
      </p:pic>
    </p:spTree>
    <p:extLst>
      <p:ext uri="{BB962C8B-B14F-4D97-AF65-F5344CB8AC3E}">
        <p14:creationId xmlns:p14="http://schemas.microsoft.com/office/powerpoint/2010/main" val="575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341068"/>
            <a:ext cx="9585063" cy="6516931"/>
          </a:xfrm>
        </p:spPr>
      </p:pic>
    </p:spTree>
    <p:extLst>
      <p:ext uri="{BB962C8B-B14F-4D97-AF65-F5344CB8AC3E}">
        <p14:creationId xmlns:p14="http://schemas.microsoft.com/office/powerpoint/2010/main" val="39999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6" y="236668"/>
            <a:ext cx="6695496" cy="5940295"/>
          </a:xfrm>
        </p:spPr>
      </p:pic>
    </p:spTree>
    <p:extLst>
      <p:ext uri="{BB962C8B-B14F-4D97-AF65-F5344CB8AC3E}">
        <p14:creationId xmlns:p14="http://schemas.microsoft.com/office/powerpoint/2010/main" val="4248076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" y="168536"/>
            <a:ext cx="8950363" cy="6069387"/>
          </a:xfrm>
        </p:spPr>
      </p:pic>
      <p:sp>
        <p:nvSpPr>
          <p:cNvPr id="3" name="Rectangle 2"/>
          <p:cNvSpPr/>
          <p:nvPr/>
        </p:nvSpPr>
        <p:spPr>
          <a:xfrm>
            <a:off x="1226372" y="4797911"/>
            <a:ext cx="4044875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90334" y="3055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5252" y="5483865"/>
            <a:ext cx="368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i.e., Observed Outcomes=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9" y="0"/>
            <a:ext cx="8821269" cy="6176963"/>
          </a:xfrm>
        </p:spPr>
      </p:pic>
      <p:sp>
        <p:nvSpPr>
          <p:cNvPr id="3" name="TextBox 2"/>
          <p:cNvSpPr txBox="1"/>
          <p:nvPr/>
        </p:nvSpPr>
        <p:spPr>
          <a:xfrm>
            <a:off x="2183802" y="5852160"/>
            <a:ext cx="538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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= [(O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-E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)]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/E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+ [(O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-E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/E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802" y="5185186"/>
            <a:ext cx="5174429" cy="41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03033" y="2857648"/>
            <a:ext cx="442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, where I = 1 to n weekly intervals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991775"/>
            <a:ext cx="8336280" cy="1690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38"/>
            <a:ext cx="12192000" cy="6664362"/>
          </a:xfrm>
        </p:spPr>
      </p:pic>
      <p:cxnSp>
        <p:nvCxnSpPr>
          <p:cNvPr id="3" name="Straight Connector 2"/>
          <p:cNvCxnSpPr/>
          <p:nvPr/>
        </p:nvCxnSpPr>
        <p:spPr>
          <a:xfrm>
            <a:off x="4297680" y="1005840"/>
            <a:ext cx="1615440" cy="15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" y="279698"/>
            <a:ext cx="8724451" cy="6368527"/>
          </a:xfrm>
        </p:spPr>
      </p:pic>
      <p:sp>
        <p:nvSpPr>
          <p:cNvPr id="3" name="Rectangle 2"/>
          <p:cNvSpPr/>
          <p:nvPr/>
        </p:nvSpPr>
        <p:spPr>
          <a:xfrm>
            <a:off x="1925619" y="1452282"/>
            <a:ext cx="5927463" cy="88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7698" y="2983468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= [(O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-E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)]</a:t>
            </a:r>
            <a:r>
              <a:rPr lang="en-US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/E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+ [(O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-E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/E</a:t>
            </a:r>
            <a:r>
              <a:rPr lang="en-US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5920" y="4785360"/>
            <a:ext cx="7741920" cy="899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5920" y="3352800"/>
            <a:ext cx="5029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7567" y="2640995"/>
            <a:ext cx="24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(of sizes n=20 and n=31)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3179" y="3168134"/>
            <a:ext cx="682184" cy="550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“Shortcut” using the median survival ratios* </a:t>
            </a:r>
            <a:br>
              <a:rPr lang="en-US" dirty="0" smtClean="0"/>
            </a:br>
            <a:r>
              <a:rPr lang="en-US" sz="4000" dirty="0" smtClean="0"/>
              <a:t>(avoids long computations or need for SPSS or SAS programs)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survivals: </a:t>
            </a:r>
          </a:p>
          <a:p>
            <a:pPr lvl="1"/>
            <a:r>
              <a:rPr lang="en-US" dirty="0" smtClean="0"/>
              <a:t>Astrocytoma, 80 weeks (14 deaths)</a:t>
            </a:r>
          </a:p>
          <a:p>
            <a:pPr lvl="1"/>
            <a:r>
              <a:rPr lang="en-US" dirty="0" smtClean="0"/>
              <a:t>Glioblastoma, 34 weeks  (28 deaths)</a:t>
            </a:r>
          </a:p>
          <a:p>
            <a:pPr lvl="1"/>
            <a:r>
              <a:rPr lang="en-US" dirty="0" smtClean="0"/>
              <a:t>Median hazard ratio (HR) = 80/34=2.35, and ln HR=0.85</a:t>
            </a:r>
          </a:p>
          <a:p>
            <a:r>
              <a:rPr lang="en-US" dirty="0" smtClean="0"/>
              <a:t>95% CI for HR </a:t>
            </a:r>
          </a:p>
          <a:p>
            <a:pPr lvl="1"/>
            <a:r>
              <a:rPr lang="en-US" dirty="0" smtClean="0"/>
              <a:t>SE for ln HR = </a:t>
            </a:r>
            <a:r>
              <a:rPr lang="en-US" dirty="0" smtClean="0">
                <a:sym typeface="Symbol" panose="05050102010706020507" pitchFamily="18" charset="2"/>
              </a:rPr>
              <a:t>1/14 + 1/28 = .3273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95% CI for ln HR= ln HR 1.96SE= .85.6415= .2085,1.325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exp</a:t>
            </a:r>
            <a:r>
              <a:rPr lang="en-US" dirty="0" smtClean="0">
                <a:sym typeface="Symbol" panose="05050102010706020507" pitchFamily="18" charset="2"/>
              </a:rPr>
              <a:t> .2085, </a:t>
            </a:r>
            <a:r>
              <a:rPr lang="en-US" dirty="0" err="1" smtClean="0">
                <a:sym typeface="Symbol" panose="05050102010706020507" pitchFamily="18" charset="2"/>
              </a:rPr>
              <a:t>exp</a:t>
            </a:r>
            <a:r>
              <a:rPr lang="en-US" dirty="0" smtClean="0">
                <a:sym typeface="Symbol" panose="05050102010706020507" pitchFamily="18" charset="2"/>
              </a:rPr>
              <a:t> 1.335= 1.23. 3.76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Thus, HR = 2.35 (1.23,3.76), with P = .01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0" y="631190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estimates p-value, but not quite as accurate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4720" y="3992880"/>
            <a:ext cx="14782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74" y="236667"/>
            <a:ext cx="8180051" cy="6413631"/>
          </a:xfrm>
        </p:spPr>
      </p:pic>
      <p:sp>
        <p:nvSpPr>
          <p:cNvPr id="3" name="Rectangle 2"/>
          <p:cNvSpPr/>
          <p:nvPr/>
        </p:nvSpPr>
        <p:spPr>
          <a:xfrm>
            <a:off x="7508838" y="3055172"/>
            <a:ext cx="580913" cy="16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993627" y="3062647"/>
            <a:ext cx="1033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Survival (%)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799294" y="2824444"/>
            <a:ext cx="623944" cy="15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4865" y="1737580"/>
            <a:ext cx="1293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COX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0316" y="236667"/>
            <a:ext cx="7498080" cy="103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48809" y="1968649"/>
            <a:ext cx="415355" cy="63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Observed (O) vs Expected (E) Outcomes over time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as the Basis for the Cox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768160"/>
            <a:ext cx="5181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O</a:t>
            </a:r>
            <a:r>
              <a:rPr lang="en-US" baseline="-25000" dirty="0" smtClean="0">
                <a:sym typeface="Symbol" panose="05050102010706020507" pitchFamily="18" charset="2"/>
              </a:rPr>
              <a:t>group 1</a:t>
            </a:r>
            <a:r>
              <a:rPr lang="en-US" dirty="0" smtClean="0">
                <a:sym typeface="Symbol" panose="05050102010706020507" pitchFamily="18" charset="2"/>
              </a:rPr>
              <a:t>/E</a:t>
            </a:r>
            <a:r>
              <a:rPr lang="en-US" baseline="-25000" dirty="0" smtClean="0">
                <a:sym typeface="Symbol" panose="05050102010706020507" pitchFamily="18" charset="2"/>
              </a:rPr>
              <a:t>group 1</a:t>
            </a:r>
          </a:p>
          <a:p>
            <a:pPr marL="914400" lvl="2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O</a:t>
            </a:r>
            <a:r>
              <a:rPr lang="en-US" baseline="-25000" dirty="0" smtClean="0">
                <a:sym typeface="Symbol" panose="05050102010706020507" pitchFamily="18" charset="2"/>
              </a:rPr>
              <a:t>group 2</a:t>
            </a:r>
            <a:r>
              <a:rPr lang="en-US" dirty="0" smtClean="0">
                <a:sym typeface="Symbol" panose="05050102010706020507" pitchFamily="18" charset="2"/>
              </a:rPr>
              <a:t>/O</a:t>
            </a:r>
            <a:r>
              <a:rPr lang="en-US" baseline="-25000" dirty="0" smtClean="0">
                <a:sym typeface="Symbol" panose="05050102010706020507" pitchFamily="18" charset="2"/>
              </a:rPr>
              <a:t>group 2</a:t>
            </a:r>
            <a:endParaRPr lang="en-US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89120" y="3617389"/>
            <a:ext cx="2087880" cy="31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6193047"/>
            <a:ext cx="52334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smtClean="0">
                <a:sym typeface="Symbol" panose="05050102010706020507" pitchFamily="18" charset="2"/>
              </a:rPr>
              <a:t>1-i</a:t>
            </a:r>
            <a:r>
              <a:rPr lang="en-US" dirty="0" smtClean="0">
                <a:sym typeface="Symbol" panose="05050102010706020507" pitchFamily="18" charset="2"/>
              </a:rPr>
              <a:t> , sum of the outcomes over the time periods 1 to 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734664" y="3294222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a/b</a:t>
            </a:r>
          </a:p>
          <a:p>
            <a:r>
              <a:rPr lang="en-US" dirty="0"/>
              <a:t> </a:t>
            </a:r>
            <a:r>
              <a:rPr lang="en-US" dirty="0" smtClean="0"/>
              <a:t>  c/d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95160" y="3648631"/>
            <a:ext cx="359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9531" y="338983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HR= 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734664" y="3093720"/>
            <a:ext cx="900576" cy="108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6453620" y="3387869"/>
            <a:ext cx="22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44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9611959" y="2675965"/>
            <a:ext cx="1223681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Could reduce</a:t>
            </a:r>
          </a:p>
          <a:p>
            <a:r>
              <a:rPr lang="en-US" dirty="0" smtClean="0"/>
              <a:t>inaccuracy</a:t>
            </a:r>
          </a:p>
          <a:p>
            <a:r>
              <a:rPr lang="en-US" dirty="0"/>
              <a:t>b</a:t>
            </a:r>
            <a:r>
              <a:rPr lang="en-US" dirty="0" smtClean="0"/>
              <a:t>y doing</a:t>
            </a:r>
          </a:p>
          <a:p>
            <a:r>
              <a:rPr lang="en-US" dirty="0" smtClean="0"/>
              <a:t>weekly or </a:t>
            </a:r>
          </a:p>
          <a:p>
            <a:r>
              <a:rPr lang="en-US" dirty="0" smtClean="0"/>
              <a:t>even </a:t>
            </a:r>
          </a:p>
          <a:p>
            <a:r>
              <a:rPr lang="en-US" dirty="0"/>
              <a:t>d</a:t>
            </a:r>
            <a:r>
              <a:rPr lang="en-US" dirty="0" smtClean="0"/>
              <a:t>aily tally.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63" y="176867"/>
            <a:ext cx="8748537" cy="83973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K-M: Same data, but Weekly tally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016598"/>
            <a:ext cx="11231880" cy="5734722"/>
          </a:xfrm>
        </p:spPr>
      </p:pic>
      <p:sp>
        <p:nvSpPr>
          <p:cNvPr id="3" name="TextBox 2"/>
          <p:cNvSpPr txBox="1"/>
          <p:nvPr/>
        </p:nvSpPr>
        <p:spPr>
          <a:xfrm>
            <a:off x="1144549" y="2727960"/>
            <a:ext cx="942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Wk1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40480" y="1356360"/>
            <a:ext cx="5364480" cy="426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90" y="215153"/>
            <a:ext cx="8337176" cy="5961810"/>
          </a:xfrm>
        </p:spPr>
      </p:pic>
      <p:sp>
        <p:nvSpPr>
          <p:cNvPr id="3" name="TextBox 2"/>
          <p:cNvSpPr txBox="1"/>
          <p:nvPr/>
        </p:nvSpPr>
        <p:spPr>
          <a:xfrm>
            <a:off x="9600748" y="1104397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</a:t>
            </a:r>
          </a:p>
          <a:p>
            <a:endParaRPr lang="en-US" dirty="0" smtClean="0"/>
          </a:p>
          <a:p>
            <a:r>
              <a:rPr lang="en-US" dirty="0" smtClean="0"/>
              <a:t>95/100=        .95</a:t>
            </a:r>
          </a:p>
          <a:p>
            <a:r>
              <a:rPr lang="en-US" dirty="0" smtClean="0"/>
              <a:t>.95x(82/92)=.85</a:t>
            </a:r>
          </a:p>
          <a:p>
            <a:r>
              <a:rPr lang="en-US" dirty="0" smtClean="0"/>
              <a:t>.85x(64/79)=.69</a:t>
            </a:r>
          </a:p>
          <a:p>
            <a:r>
              <a:rPr lang="en-US" dirty="0" smtClean="0"/>
              <a:t>.69x(41/61)=.46</a:t>
            </a:r>
          </a:p>
          <a:p>
            <a:r>
              <a:rPr lang="en-US" dirty="0" smtClean="0"/>
              <a:t>.46x(13/38)=.16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6119" y="1164732"/>
            <a:ext cx="2424953" cy="20356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8771" y="1951732"/>
            <a:ext cx="208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(YEARLY TALLY)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Comparing Two Survival Curves (K-M)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Kaplan-Meier method: explores effect of one variable on survival using the </a:t>
            </a:r>
            <a:r>
              <a:rPr lang="en-US" sz="2400" b="1" u="sng" dirty="0" smtClean="0"/>
              <a:t>log rank test </a:t>
            </a:r>
            <a:r>
              <a:rPr lang="en-US" sz="2400" dirty="0" smtClean="0"/>
              <a:t>or the </a:t>
            </a:r>
            <a:r>
              <a:rPr lang="en-US" sz="2400" b="1" dirty="0"/>
              <a:t>Mantel-</a:t>
            </a:r>
            <a:r>
              <a:rPr lang="en-US" sz="2400" b="1" dirty="0" err="1"/>
              <a:t>Haenszel</a:t>
            </a:r>
            <a:r>
              <a:rPr lang="en-US" sz="2400" dirty="0"/>
              <a:t> </a:t>
            </a:r>
            <a:r>
              <a:rPr lang="en-US" sz="2400" dirty="0" smtClean="0"/>
              <a:t>approach, with nearly identical results. Log rank test: </a:t>
            </a:r>
            <a:endParaRPr lang="en-US" sz="2400" b="1" u="sng" dirty="0" smtClean="0"/>
          </a:p>
          <a:p>
            <a:pPr lvl="1"/>
            <a:r>
              <a:rPr lang="en-US" dirty="0" smtClean="0"/>
              <a:t>Compares Observed vs. Expected Outcomes in </a:t>
            </a:r>
            <a:r>
              <a:rPr lang="en-US" u="sng" dirty="0" smtClean="0"/>
              <a:t>2 X 2 table </a:t>
            </a:r>
            <a:r>
              <a:rPr lang="en-US" dirty="0" smtClean="0"/>
              <a:t>and a chi square test is done</a:t>
            </a:r>
          </a:p>
          <a:p>
            <a:pPr lvl="1"/>
            <a:r>
              <a:rPr lang="en-US" dirty="0" smtClean="0"/>
              <a:t>Null hypothesis (H</a:t>
            </a:r>
            <a:r>
              <a:rPr lang="en-US" baseline="-25000" dirty="0" smtClean="0"/>
              <a:t>0</a:t>
            </a:r>
            <a:r>
              <a:rPr lang="en-US" dirty="0" smtClean="0"/>
              <a:t>): Observed Outcomes</a:t>
            </a:r>
            <a:r>
              <a:rPr lang="en-US" dirty="0" smtClean="0">
                <a:sym typeface="Symbol" panose="05050102010706020507" pitchFamily="18" charset="2"/>
              </a:rPr>
              <a:t> = Expected Outcomes, or Observed – Expected=0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chi-square statistic &gt; critical value, then null hypothesis is rejected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1708</Words>
  <Application>Microsoft Office PowerPoint</Application>
  <PresentationFormat>Widescreen</PresentationFormat>
  <Paragraphs>276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Symbol</vt:lpstr>
      <vt:lpstr>Office Theme</vt:lpstr>
      <vt:lpstr>Statistics 103</vt:lpstr>
      <vt:lpstr>Survival Analysis</vt:lpstr>
      <vt:lpstr>PowerPoint Presentation</vt:lpstr>
      <vt:lpstr>PowerPoint Presentation</vt:lpstr>
      <vt:lpstr>PowerPoint Presentation</vt:lpstr>
      <vt:lpstr>PowerPoint Presentation</vt:lpstr>
      <vt:lpstr>K-M: Same data, but Weekly tally</vt:lpstr>
      <vt:lpstr>PowerPoint Presentation</vt:lpstr>
      <vt:lpstr>Comparing Two Survival Curves (K-M)</vt:lpstr>
      <vt:lpstr>PowerPoint Presentation</vt:lpstr>
      <vt:lpstr>Time-to-outcome analysis using log-rank test Chan FKL et al. Lancet 2017: 389: 2375-82</vt:lpstr>
      <vt:lpstr>PowerPoint Presentation</vt:lpstr>
      <vt:lpstr>PowerPoint Presentation</vt:lpstr>
      <vt:lpstr>Log rank test:  Observed (O) vs Expected (E) Outcomes over time as basis for Kaplan-Meier</vt:lpstr>
      <vt:lpstr>SEE HANDOUT A</vt:lpstr>
      <vt:lpstr>PowerPoint Presentation</vt:lpstr>
      <vt:lpstr>Cox proportional Hazards Regression</vt:lpstr>
      <vt:lpstr>Comparison Two Survival Curves (Cox model)</vt:lpstr>
      <vt:lpstr>PowerPoint Presentation</vt:lpstr>
      <vt:lpstr>Hazard rate</vt:lpstr>
      <vt:lpstr>Hazard ratio (HR)</vt:lpstr>
      <vt:lpstr>Cox proportional hazards regression model   5,180 Framingham participants, age 45-82 , followed until death or for 10 years. Baseline age, sex, SBP, smoking, cholesterol, and DM recorded.   There were 402 deaths (events, outcomes). </vt:lpstr>
      <vt:lpstr>Cox regression model if there is only one independent variable of interest (e.g., treatment or cancer stage) </vt:lpstr>
      <vt:lpstr>Cox regression model if there is only one independent variable of interest (e.g., treatment or cancer stage) </vt:lpstr>
      <vt:lpstr>PowerPoint Presentation</vt:lpstr>
      <vt:lpstr>PowerPoint Presentation</vt:lpstr>
      <vt:lpstr>Final take home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Survival Ratios</vt:lpstr>
      <vt:lpstr>Comparison of hazard ratio and median time ratio</vt:lpstr>
      <vt:lpstr>Comparison of hazard ratio and median time ratio</vt:lpstr>
      <vt:lpstr>Common multivariate regression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“Shortcut” using the median survival ratios*  (avoids long computations or need for SPSS or SAS programs)</vt:lpstr>
      <vt:lpstr>PowerPoint Presentation</vt:lpstr>
      <vt:lpstr>Observed (O) vs Expected (E) Outcomes over time  as the Basis for the Cox Model</vt:lpstr>
    </vt:vector>
  </TitlesOfParts>
  <Company>Texas Health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103</dc:title>
  <dc:creator>Feldman, Mark</dc:creator>
  <cp:lastModifiedBy>Strang, Sherie</cp:lastModifiedBy>
  <cp:revision>99</cp:revision>
  <cp:lastPrinted>2017-06-09T15:42:51Z</cp:lastPrinted>
  <dcterms:created xsi:type="dcterms:W3CDTF">2017-03-15T13:51:13Z</dcterms:created>
  <dcterms:modified xsi:type="dcterms:W3CDTF">2017-07-17T20:58:41Z</dcterms:modified>
</cp:coreProperties>
</file>